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8" r:id="rId13"/>
    <p:sldId id="297" r:id="rId14"/>
    <p:sldId id="292" r:id="rId15"/>
    <p:sldId id="296" r:id="rId16"/>
    <p:sldId id="293" r:id="rId17"/>
    <p:sldId id="294" r:id="rId18"/>
    <p:sldId id="295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C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99"/>
            <a:ext cx="9144000" cy="647780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066800"/>
          </a:xfrm>
        </p:spPr>
        <p:txBody>
          <a:bodyPr/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Poems and Songs to use in teaching English to Malaysian children.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099"/>
            <a:ext cx="5791200" cy="1143000"/>
          </a:xfrm>
        </p:spPr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AU" sz="6000" b="1" dirty="0" smtClean="0">
                <a:ln w="28575">
                  <a:solidFill>
                    <a:schemeClr val="bg1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Poetry and Songs</a:t>
            </a:r>
            <a:endParaRPr lang="en-AU" sz="6000" b="1" dirty="0">
              <a:ln w="28575">
                <a:solidFill>
                  <a:schemeClr val="bg1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14" y="838200"/>
            <a:ext cx="5942572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486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So lets try some songs, and poems …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62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bear went over the mountain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bear went over the mountain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bear went over the mountain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see what he could </a:t>
            </a:r>
            <a:r>
              <a:rPr lang="en-AU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see what he could see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all that he could see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all that he could see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 the other side of the mountain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other side of the mountain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other side of the mountain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 all that he could see.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5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" y="2194560"/>
            <a:ext cx="4450080" cy="4524315"/>
          </a:xfrm>
          <a:prstGeom prst="rect">
            <a:avLst/>
          </a:prstGeom>
          <a:solidFill>
            <a:srgbClr val="073C65">
              <a:alpha val="45882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right foot in,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right foot out,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right foot in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you shake it all about.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do the Hokey Pokey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you turn yourself around,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That's what it's all about.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left foot in,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put your right hand in,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209800"/>
            <a:ext cx="4221480" cy="4524315"/>
          </a:xfrm>
          <a:prstGeom prst="rect">
            <a:avLst/>
          </a:prstGeom>
          <a:solidFill>
            <a:srgbClr val="073C65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left hand in,</a:t>
            </a:r>
          </a:p>
          <a:p>
            <a:pPr lvl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right shoulder in,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left shoulder in,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right hip in,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left hip in,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put your whole self in,</a:t>
            </a:r>
            <a:endParaRPr lang="en-A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041" y="381000"/>
            <a:ext cx="5757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Hokey Pokey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98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1553855"/>
            <a:ext cx="4297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Here we go 'round the mulberry bush,</a:t>
            </a:r>
            <a:br>
              <a:rPr lang="en-US" dirty="0"/>
            </a:br>
            <a:r>
              <a:rPr lang="en-US" dirty="0"/>
              <a:t>The mulberry bush, the mulberry bush.</a:t>
            </a:r>
            <a:br>
              <a:rPr lang="en-US" dirty="0"/>
            </a:br>
            <a:r>
              <a:rPr lang="en-US" dirty="0"/>
              <a:t>Here we go 'round the mulberry bush,</a:t>
            </a:r>
            <a:br>
              <a:rPr lang="en-US" dirty="0"/>
            </a:br>
            <a:r>
              <a:rPr lang="en-US" dirty="0"/>
              <a:t>So early in the morning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the way we wash our clothes,</a:t>
            </a:r>
            <a:br>
              <a:rPr lang="en-US" dirty="0"/>
            </a:br>
            <a:r>
              <a:rPr lang="en-US" dirty="0"/>
              <a:t>Wash our clothes, wash our clothes.</a:t>
            </a:r>
            <a:br>
              <a:rPr lang="en-US" dirty="0"/>
            </a:br>
            <a:r>
              <a:rPr lang="en-US" dirty="0"/>
              <a:t>This is the way we wash our clothes,</a:t>
            </a:r>
            <a:br>
              <a:rPr lang="en-US" dirty="0"/>
            </a:br>
            <a:r>
              <a:rPr lang="en-US" dirty="0"/>
              <a:t>So early Monday morning</a:t>
            </a:r>
            <a:r>
              <a:rPr lang="en-US" dirty="0" smtClean="0"/>
              <a:t>.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800600" y="1500664"/>
            <a:ext cx="411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the way we iron our clothes…</a:t>
            </a:r>
            <a:br>
              <a:rPr lang="en-US" dirty="0"/>
            </a:br>
            <a:r>
              <a:rPr lang="en-US" dirty="0"/>
              <a:t>… So early Tuesday morning.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the way we mend our clothes…</a:t>
            </a:r>
            <a:br>
              <a:rPr lang="en-US" dirty="0"/>
            </a:br>
            <a:r>
              <a:rPr lang="en-US" dirty="0"/>
              <a:t>…Wednesday morning.</a:t>
            </a:r>
            <a:endParaRPr lang="en-AU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the way we sweep the </a:t>
            </a:r>
            <a:r>
              <a:rPr lang="en-US" dirty="0" smtClean="0"/>
              <a:t>floor …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…Thursday </a:t>
            </a:r>
            <a:r>
              <a:rPr lang="en-US" dirty="0"/>
              <a:t>morning.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the way we scrub the floor,</a:t>
            </a:r>
            <a:br>
              <a:rPr lang="en-US" dirty="0"/>
            </a:br>
            <a:r>
              <a:rPr lang="en-US" dirty="0" smtClean="0"/>
              <a:t>… Friday </a:t>
            </a:r>
            <a:r>
              <a:rPr lang="en-US" dirty="0"/>
              <a:t>morning.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the way we bake our bread,</a:t>
            </a:r>
            <a:br>
              <a:rPr lang="en-US" dirty="0"/>
            </a:br>
            <a:r>
              <a:rPr lang="en-US" dirty="0" smtClean="0"/>
              <a:t>… Saturday </a:t>
            </a:r>
            <a:r>
              <a:rPr lang="en-US" dirty="0"/>
              <a:t>morning.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the way we go to church,</a:t>
            </a:r>
            <a:br>
              <a:rPr lang="en-US" dirty="0"/>
            </a:br>
            <a:r>
              <a:rPr lang="en-US" dirty="0" smtClean="0"/>
              <a:t>… Sunday </a:t>
            </a:r>
            <a:r>
              <a:rPr lang="en-US" dirty="0"/>
              <a:t>morning.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77016"/>
            <a:ext cx="2743200" cy="26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413" y="381000"/>
            <a:ext cx="4814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Mulberry Bush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15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693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Farmer in the Dell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farmer in the dell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farmer in the dell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Hi-ho the dairy-o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farmer in the dell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farmer takes a wife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farmer takes a wife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Hi-ho the dairy-o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farmer takes a wife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Repeat with: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Wife takes a child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Child takes a dog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Dog takes a cat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Cat takes a rat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Rat take the cheese 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Cheese stands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alone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94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8382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London Bridge</a:t>
            </a: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London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Bridge is falling down, falling down, falling down,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London Bridge is falling down, my fair lady-o.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Build it up with sticks and stones, sticks and stones, sticks and stones,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Build it up with sticks and stones, my fair lady-o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68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3528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Happy Birthday to you</a:t>
            </a:r>
          </a:p>
          <a:p>
            <a:r>
              <a:rPr lang="en-AU" sz="4000" b="1" dirty="0" smtClean="0"/>
              <a:t>Happy Birthday to you</a:t>
            </a:r>
          </a:p>
          <a:p>
            <a:r>
              <a:rPr lang="en-AU" sz="4000" b="1" dirty="0" smtClean="0"/>
              <a:t>Happy Birthday dear ___ ___</a:t>
            </a:r>
          </a:p>
          <a:p>
            <a:r>
              <a:rPr lang="en-AU" sz="4000" b="1" dirty="0" smtClean="0"/>
              <a:t>Happy Birthday to you.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226540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524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This Old Man </a:t>
            </a:r>
            <a:endParaRPr lang="en-US" sz="4000" b="1" dirty="0" smtClean="0"/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This </a:t>
            </a:r>
            <a:r>
              <a:rPr lang="en-US" sz="2400" b="1" dirty="0"/>
              <a:t>old man, he played one, </a:t>
            </a:r>
          </a:p>
          <a:p>
            <a:r>
              <a:rPr lang="en-US" sz="2400" b="1" dirty="0"/>
              <a:t>He played knick-knack on my thumb </a:t>
            </a:r>
          </a:p>
          <a:p>
            <a:r>
              <a:rPr lang="en-US" sz="2400" b="1" dirty="0"/>
              <a:t>With a knick-knack </a:t>
            </a:r>
            <a:r>
              <a:rPr lang="en-US" sz="2400" b="1" dirty="0" err="1"/>
              <a:t>paddywack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Give the dog a bone </a:t>
            </a:r>
          </a:p>
          <a:p>
            <a:r>
              <a:rPr lang="en-US" sz="2400" b="1" dirty="0"/>
              <a:t>This old man came rolling </a:t>
            </a:r>
            <a:r>
              <a:rPr lang="en-US" sz="2400" b="1" dirty="0" smtClean="0"/>
              <a:t>home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943600" y="1828800"/>
            <a:ext cx="2514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Other Verses: </a:t>
            </a:r>
          </a:p>
          <a:p>
            <a:r>
              <a:rPr lang="en-US" sz="2400" b="1" dirty="0"/>
              <a:t>Two...shoe </a:t>
            </a:r>
          </a:p>
          <a:p>
            <a:r>
              <a:rPr lang="en-US" sz="2400" b="1" dirty="0"/>
              <a:t>Three...knee </a:t>
            </a:r>
          </a:p>
          <a:p>
            <a:r>
              <a:rPr lang="en-US" sz="2400" b="1" dirty="0"/>
              <a:t>Four...door </a:t>
            </a:r>
          </a:p>
          <a:p>
            <a:r>
              <a:rPr lang="en-US" sz="2400" b="1" dirty="0"/>
              <a:t>Five...hive </a:t>
            </a:r>
          </a:p>
          <a:p>
            <a:r>
              <a:rPr lang="en-US" sz="2400" b="1" dirty="0"/>
              <a:t>Six...sticks </a:t>
            </a:r>
          </a:p>
          <a:p>
            <a:r>
              <a:rPr lang="en-US" sz="2400" b="1" dirty="0"/>
              <a:t>Seven...heaven </a:t>
            </a:r>
          </a:p>
          <a:p>
            <a:r>
              <a:rPr lang="en-US" sz="2400" b="1" dirty="0"/>
              <a:t>Eight...gate </a:t>
            </a:r>
          </a:p>
          <a:p>
            <a:r>
              <a:rPr lang="en-US" sz="2400" b="1" dirty="0"/>
              <a:t>Nine...down the line </a:t>
            </a:r>
          </a:p>
          <a:p>
            <a:r>
              <a:rPr lang="en-US" sz="2400" b="1" dirty="0"/>
              <a:t>Ten...in the den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315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Row, Row, Row Your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Boat</a:t>
            </a:r>
          </a:p>
          <a:p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Row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row, row your boat</a:t>
            </a: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Gently down the stream</a:t>
            </a: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Merrily, merrily, merrily, merrily</a:t>
            </a: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Life is but a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dream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61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uth\AppData\Local\Microsoft\Windows\Temporary Internet Files\Content.IE5\JDBONU1Z\MP900442470[1].jpg"/>
          <p:cNvPicPr>
            <a:picLocks noChangeAspect="1" noChangeArrowheads="1"/>
          </p:cNvPicPr>
          <p:nvPr/>
        </p:nvPicPr>
        <p:blipFill>
          <a:blip r:embed="rId2" cstate="print"/>
          <a:srcRect l="4167" r="694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9650" y="5029200"/>
            <a:ext cx="712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met a bear</a:t>
            </a:r>
            <a:endParaRPr lang="en-A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Echo song:</a:t>
            </a:r>
            <a:endParaRPr lang="en-A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0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3540711" cy="1143000"/>
          </a:xfrm>
        </p:spPr>
        <p:txBody>
          <a:bodyPr/>
          <a:lstStyle/>
          <a:p>
            <a:r>
              <a:rPr lang="en-AU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Why??</a:t>
            </a:r>
            <a:endParaRPr lang="en-AU" sz="7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6200" y="3429000"/>
            <a:ext cx="8763000" cy="2133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AU" sz="4000" dirty="0"/>
          </a:p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Fun – </a:t>
            </a:r>
            <a:r>
              <a:rPr lang="en-A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motivation, improves learning</a:t>
            </a:r>
          </a:p>
          <a:p>
            <a:pPr marL="45720" indent="0">
              <a:buNone/>
            </a:pPr>
            <a:endParaRPr lang="en-AU" sz="4000" dirty="0" smtClean="0"/>
          </a:p>
          <a:p>
            <a:endParaRPr lang="en-AU" sz="4000" dirty="0"/>
          </a:p>
          <a:p>
            <a:pPr marL="45720" indent="0">
              <a:buNone/>
            </a:pPr>
            <a:endParaRPr lang="en-AU" sz="4000" dirty="0" smtClean="0"/>
          </a:p>
        </p:txBody>
      </p:sp>
    </p:spTree>
    <p:extLst>
      <p:ext uri="{BB962C8B-B14F-4D97-AF65-F5344CB8AC3E}">
        <p14:creationId xmlns:p14="http://schemas.microsoft.com/office/powerpoint/2010/main" val="31936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66800" y="914400"/>
            <a:ext cx="7010400" cy="563231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Leader: Group, echoing: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other day (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other day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met a bear (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met a bear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 way up there (</a:t>
            </a:r>
            <a:r>
              <a:rPr lang="en-AU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 way up there</a:t>
            </a: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great big bear (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great big bear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Everyone: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other day I met a bear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great big bear a way up there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[Continue this pattern throughout the song.]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looked at me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looked at him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sized up me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sized up him </a:t>
            </a:r>
          </a:p>
          <a:p>
            <a:endParaRPr lang="en-AU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en-AU" dirty="0" smtClean="0"/>
              <a:t>He said to me </a:t>
            </a:r>
          </a:p>
          <a:p>
            <a:r>
              <a:rPr lang="en-AU" dirty="0" smtClean="0"/>
              <a:t>Why don't you run </a:t>
            </a:r>
          </a:p>
          <a:p>
            <a:r>
              <a:rPr lang="en-AU" dirty="0" smtClean="0"/>
              <a:t>I see you don’t </a:t>
            </a:r>
          </a:p>
          <a:p>
            <a:r>
              <a:rPr lang="en-AU" dirty="0" smtClean="0"/>
              <a:t>Have any gun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C00000"/>
                </a:solidFill>
              </a:rPr>
              <a:t>Leader, then echo, then unison ...</a:t>
            </a:r>
            <a:endParaRPr lang="en-A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uth\AppData\Local\Microsoft\Windows\Temporary Internet Files\Content.IE5\LWJ31NZR\MP900442326[1].jpg"/>
          <p:cNvPicPr>
            <a:picLocks noChangeAspect="1" noChangeArrowheads="1"/>
          </p:cNvPicPr>
          <p:nvPr/>
        </p:nvPicPr>
        <p:blipFill>
          <a:blip r:embed="rId2" cstate="print"/>
          <a:srcRect l="8481" t="19435" r="34982" b="5654"/>
          <a:stretch>
            <a:fillRect/>
          </a:stretch>
        </p:blipFill>
        <p:spPr bwMode="auto">
          <a:xfrm>
            <a:off x="4419600" y="3657600"/>
            <a:ext cx="3450566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3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85800" y="1136049"/>
            <a:ext cx="3200400" cy="5355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[I said to him </a:t>
            </a:r>
            <a:endParaRPr kumimoji="0" lang="en-A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That's a good idea </a:t>
            </a:r>
            <a:endParaRPr kumimoji="0" lang="en-A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 come on feet </a:t>
            </a:r>
            <a:endParaRPr kumimoji="0" lang="en-A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Let's get out of here] </a:t>
            </a:r>
            <a:endParaRPr kumimoji="0" lang="en-A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so I ran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Away from there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right behind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 was that bear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en-A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head of me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saw a tree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great big tree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Oh, Golly Gee!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lowest branch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Was ten feet up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had to jump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And trust my luck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76800" y="1136049"/>
            <a:ext cx="3886200" cy="50783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AU" dirty="0" smtClean="0"/>
              <a:t>And so I jumped </a:t>
            </a:r>
          </a:p>
          <a:p>
            <a:r>
              <a:rPr lang="en-AU" dirty="0" smtClean="0"/>
              <a:t>Into the air </a:t>
            </a:r>
          </a:p>
          <a:p>
            <a:r>
              <a:rPr lang="en-AU" dirty="0" smtClean="0"/>
              <a:t>And missed that branch </a:t>
            </a:r>
          </a:p>
          <a:p>
            <a:r>
              <a:rPr lang="en-AU" dirty="0" smtClean="0"/>
              <a:t>A way up there </a:t>
            </a:r>
          </a:p>
          <a:p>
            <a:r>
              <a:rPr lang="en-AU" dirty="0" smtClean="0"/>
              <a:t> </a:t>
            </a:r>
          </a:p>
          <a:p>
            <a:r>
              <a:rPr lang="en-AU" dirty="0" smtClean="0"/>
              <a:t>Now don't you fret </a:t>
            </a:r>
          </a:p>
          <a:p>
            <a:r>
              <a:rPr lang="en-AU" dirty="0" smtClean="0"/>
              <a:t>And don't you frown </a:t>
            </a:r>
          </a:p>
          <a:p>
            <a:r>
              <a:rPr lang="en-AU" dirty="0" smtClean="0"/>
              <a:t>I caught that branch </a:t>
            </a:r>
          </a:p>
          <a:p>
            <a:r>
              <a:rPr lang="en-AU" dirty="0" smtClean="0"/>
              <a:t>On the way back down </a:t>
            </a:r>
          </a:p>
          <a:p>
            <a:r>
              <a:rPr lang="en-AU" dirty="0" smtClean="0"/>
              <a:t> </a:t>
            </a:r>
          </a:p>
          <a:p>
            <a:r>
              <a:rPr lang="en-AU" dirty="0" smtClean="0"/>
              <a:t>That's all there is </a:t>
            </a:r>
          </a:p>
          <a:p>
            <a:r>
              <a:rPr lang="en-AU" dirty="0" smtClean="0"/>
              <a:t>There is no more </a:t>
            </a:r>
          </a:p>
          <a:p>
            <a:r>
              <a:rPr lang="en-AU" dirty="0" smtClean="0"/>
              <a:t>Until I meet </a:t>
            </a:r>
          </a:p>
          <a:p>
            <a:r>
              <a:rPr lang="en-AU" dirty="0" smtClean="0"/>
              <a:t>That bear once more</a:t>
            </a:r>
          </a:p>
          <a:p>
            <a:endParaRPr lang="en-AU" dirty="0" smtClean="0"/>
          </a:p>
          <a:p>
            <a:r>
              <a:rPr lang="en-AU" dirty="0" smtClean="0"/>
              <a:t>The end, the end, The end, the end</a:t>
            </a:r>
          </a:p>
          <a:p>
            <a:r>
              <a:rPr lang="en-AU" dirty="0" smtClean="0"/>
              <a:t>The end, the end, The end, the end</a:t>
            </a:r>
          </a:p>
          <a:p>
            <a:r>
              <a:rPr lang="en-AU" dirty="0" smtClean="0"/>
              <a:t>... This time it really is the end.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621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rgbClr val="C00000"/>
                </a:solidFill>
              </a:rPr>
              <a:t>I met a bear (cont ...)</a:t>
            </a:r>
            <a:endParaRPr lang="en-AU" sz="4400" b="1" dirty="0">
              <a:solidFill>
                <a:srgbClr val="C00000"/>
              </a:solidFill>
            </a:endParaRPr>
          </a:p>
        </p:txBody>
      </p:sp>
      <p:pic>
        <p:nvPicPr>
          <p:cNvPr id="3077" name="Picture 5" descr="C:\Users\Ruth\AppData\Local\Microsoft\Windows\Temporary Internet Files\Content.IE5\NIA2V004\MC9001121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1790857" cy="1459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6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28178"/>
            <a:ext cx="815340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2400" dirty="0" smtClean="0"/>
              <a:t>The littlest worm I ever saw</a:t>
            </a:r>
            <a:br>
              <a:rPr lang="en-AU" sz="2400" dirty="0" smtClean="0"/>
            </a:br>
            <a:r>
              <a:rPr lang="en-AU" sz="2400" dirty="0" smtClean="0"/>
              <a:t>Got stuck inside My soda straw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He said to me Don't take a sip</a:t>
            </a:r>
            <a:br>
              <a:rPr lang="en-AU" sz="2400" dirty="0" smtClean="0"/>
            </a:br>
            <a:r>
              <a:rPr lang="en-AU" sz="2400" dirty="0" smtClean="0"/>
              <a:t>For if you do I'll surely slip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I took a sip And he went down</a:t>
            </a:r>
            <a:br>
              <a:rPr lang="en-AU" sz="2400" dirty="0" smtClean="0"/>
            </a:br>
            <a:r>
              <a:rPr lang="en-AU" sz="2400" dirty="0" smtClean="0"/>
              <a:t>All through my pipes He must have drowned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He was my pal He was my friend</a:t>
            </a:r>
            <a:br>
              <a:rPr lang="en-AU" sz="2400" dirty="0" smtClean="0"/>
            </a:br>
            <a:r>
              <a:rPr lang="en-AU" sz="2400" dirty="0" smtClean="0"/>
              <a:t>And now he's gone And that's the end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The moral of (Repeat) This little tale (Repeat)</a:t>
            </a:r>
            <a:br>
              <a:rPr lang="en-AU" sz="2400" dirty="0" smtClean="0"/>
            </a:br>
            <a:r>
              <a:rPr lang="en-AU" sz="2400" dirty="0" smtClean="0"/>
              <a:t>Is If you see a worm (Repeat) Just don't inhale (Repeat)</a:t>
            </a:r>
          </a:p>
          <a:p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(Repeat everything shouting</a:t>
            </a:r>
            <a:r>
              <a:rPr lang="en-AU" sz="2400" dirty="0" smtClean="0">
                <a:sym typeface="Wingdings" pitchFamily="2" charset="2"/>
              </a:rPr>
              <a:t>:)</a:t>
            </a:r>
            <a:r>
              <a:rPr lang="en-AU" sz="2400" dirty="0" smtClean="0"/>
              <a:t> </a:t>
            </a:r>
            <a:r>
              <a:rPr lang="en-AU" sz="2400" b="1" dirty="0" smtClean="0"/>
              <a:t>Just Don't Inhale!</a:t>
            </a:r>
            <a:endParaRPr lang="en-AU" sz="2400" b="1" dirty="0"/>
          </a:p>
        </p:txBody>
      </p:sp>
      <p:pic>
        <p:nvPicPr>
          <p:cNvPr id="1027" name="Picture 3" descr="C:\Users\Ruth\AppData\Local\Microsoft\Windows\Temporary Internet Files\Content.IE5\LWJ31NZR\MC9003592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24181" y="2983859"/>
            <a:ext cx="1524000" cy="8902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304800"/>
            <a:ext cx="228600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Another </a:t>
            </a:r>
          </a:p>
          <a:p>
            <a:r>
              <a:rPr lang="en-A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Version</a:t>
            </a:r>
            <a:endParaRPr lang="en-A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7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838200"/>
            <a:ext cx="8915400" cy="57861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3200" u="sng" dirty="0" smtClean="0"/>
              <a:t>Old MacDonald</a:t>
            </a:r>
          </a:p>
          <a:p>
            <a:endParaRPr lang="en-AU" sz="2000" dirty="0" smtClean="0"/>
          </a:p>
          <a:p>
            <a:r>
              <a:rPr lang="en-AU" sz="2800" dirty="0" smtClean="0"/>
              <a:t>Old MacDonald had a farm, E I E I O,</a:t>
            </a:r>
          </a:p>
          <a:p>
            <a:r>
              <a:rPr lang="en-AU" sz="2800" dirty="0" smtClean="0"/>
              <a:t>And on his farm he had some chicks, E I E I O.</a:t>
            </a:r>
          </a:p>
          <a:p>
            <a:r>
              <a:rPr lang="en-AU" sz="2800" dirty="0" smtClean="0"/>
              <a:t>With a chick </a:t>
            </a:r>
            <a:r>
              <a:rPr lang="en-AU" sz="2800" dirty="0" err="1" smtClean="0"/>
              <a:t>chick</a:t>
            </a:r>
            <a:r>
              <a:rPr lang="en-AU" sz="2800" dirty="0" smtClean="0"/>
              <a:t> here and a chick </a:t>
            </a:r>
            <a:r>
              <a:rPr lang="en-AU" sz="2800" dirty="0" err="1" smtClean="0"/>
              <a:t>chick</a:t>
            </a:r>
            <a:r>
              <a:rPr lang="en-AU" sz="2800" dirty="0" smtClean="0"/>
              <a:t> there,</a:t>
            </a:r>
          </a:p>
          <a:p>
            <a:r>
              <a:rPr lang="en-AU" sz="2800" dirty="0" smtClean="0"/>
              <a:t>Here a chick, there a chick, </a:t>
            </a:r>
            <a:r>
              <a:rPr lang="en-AU" sz="2800" dirty="0" err="1" smtClean="0"/>
              <a:t>ev'rywhere</a:t>
            </a:r>
            <a:r>
              <a:rPr lang="en-AU" sz="2800" dirty="0" smtClean="0"/>
              <a:t> a chick </a:t>
            </a:r>
            <a:r>
              <a:rPr lang="en-AU" sz="2800" dirty="0" err="1" smtClean="0"/>
              <a:t>chick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Old MacDonald had a farm, E I E I O.</a:t>
            </a:r>
          </a:p>
          <a:p>
            <a:endParaRPr lang="en-AU" sz="1000" dirty="0" smtClean="0"/>
          </a:p>
          <a:p>
            <a:r>
              <a:rPr lang="en-AU" sz="2800" dirty="0" smtClean="0"/>
              <a:t>Old MacDonald had a farm, E I E I O,</a:t>
            </a:r>
          </a:p>
          <a:p>
            <a:r>
              <a:rPr lang="en-AU" sz="2800" dirty="0" smtClean="0"/>
              <a:t>And on his farm he had a cow, E I E I O.</a:t>
            </a:r>
          </a:p>
          <a:p>
            <a:r>
              <a:rPr lang="en-AU" sz="2800" dirty="0" smtClean="0"/>
              <a:t>With a moo </a:t>
            </a:r>
            <a:r>
              <a:rPr lang="en-AU" sz="2800" dirty="0" err="1" smtClean="0"/>
              <a:t>moo</a:t>
            </a:r>
            <a:r>
              <a:rPr lang="en-AU" sz="2800" dirty="0" smtClean="0"/>
              <a:t> here and a moo </a:t>
            </a:r>
            <a:r>
              <a:rPr lang="en-AU" sz="2800" dirty="0" err="1" smtClean="0"/>
              <a:t>moo</a:t>
            </a:r>
            <a:r>
              <a:rPr lang="en-AU" sz="2800" dirty="0" smtClean="0"/>
              <a:t> there,</a:t>
            </a:r>
          </a:p>
          <a:p>
            <a:r>
              <a:rPr lang="en-AU" sz="2800" dirty="0" smtClean="0"/>
              <a:t>Here a moo, there a moo, </a:t>
            </a:r>
            <a:r>
              <a:rPr lang="en-AU" sz="2800" dirty="0" err="1" smtClean="0"/>
              <a:t>ev'rywhere</a:t>
            </a:r>
            <a:r>
              <a:rPr lang="en-AU" sz="2800" dirty="0" smtClean="0"/>
              <a:t> a moo </a:t>
            </a:r>
            <a:r>
              <a:rPr lang="en-AU" sz="2800" dirty="0" err="1" smtClean="0"/>
              <a:t>moo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Old MacDonald had a farm, E I E I O.</a:t>
            </a:r>
          </a:p>
          <a:p>
            <a:pPr algn="ctr"/>
            <a:r>
              <a:rPr lang="en-AU" sz="2800" dirty="0" smtClean="0"/>
              <a:t>...</a:t>
            </a:r>
            <a:endParaRPr lang="en-A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304800"/>
            <a:ext cx="8305800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Well-known, easy tune, lots of possibilities for variation ...</a:t>
            </a:r>
            <a:endParaRPr lang="en-A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429000"/>
            <a:ext cx="838200" cy="838200"/>
          </a:xfrm>
          <a:prstGeom prst="rect">
            <a:avLst/>
          </a:prstGeom>
          <a:noFill/>
        </p:spPr>
      </p:pic>
      <p:pic>
        <p:nvPicPr>
          <p:cNvPr id="7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24600" y="3505200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3600" y="1128713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76400"/>
            <a:ext cx="838200" cy="838200"/>
          </a:xfrm>
          <a:prstGeom prst="rect">
            <a:avLst/>
          </a:prstGeom>
          <a:noFill/>
        </p:spPr>
      </p:pic>
      <p:pic>
        <p:nvPicPr>
          <p:cNvPr id="10" name="Picture 2" descr="C:\Users\Ruth\AppData\Local\Microsoft\Windows\Temporary Internet Files\Content.IE5\IDQYU5JW\MC9004363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066800"/>
            <a:ext cx="671513" cy="671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2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78401"/>
            <a:ext cx="8610600" cy="57554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3200" u="sng" dirty="0" smtClean="0"/>
              <a:t>Old MacDonald</a:t>
            </a:r>
            <a:endParaRPr lang="en-AU" sz="2800" dirty="0" smtClean="0"/>
          </a:p>
          <a:p>
            <a:r>
              <a:rPr lang="en-AU" sz="2800" i="1" dirty="0" smtClean="0"/>
              <a:t>Create songs for vocabulary practice within a theme</a:t>
            </a:r>
            <a:r>
              <a:rPr lang="en-AU" sz="2800" dirty="0" smtClean="0"/>
              <a:t>:</a:t>
            </a:r>
          </a:p>
          <a:p>
            <a:endParaRPr lang="en-AU" sz="2800" dirty="0" smtClean="0"/>
          </a:p>
          <a:p>
            <a:r>
              <a:rPr lang="en-AU" sz="2800" dirty="0" smtClean="0"/>
              <a:t>In the shop they have some ... </a:t>
            </a:r>
          </a:p>
          <a:p>
            <a:r>
              <a:rPr lang="en-AU" sz="2800" dirty="0" smtClean="0"/>
              <a:t>drinks / toys / books / ...</a:t>
            </a:r>
            <a:br>
              <a:rPr lang="en-AU" sz="2800" dirty="0" smtClean="0"/>
            </a:br>
            <a:r>
              <a:rPr lang="en-AU" sz="2800" dirty="0" smtClean="0"/>
              <a:t>  </a:t>
            </a:r>
          </a:p>
          <a:p>
            <a:endParaRPr lang="en-AU" sz="2800" dirty="0" smtClean="0"/>
          </a:p>
          <a:p>
            <a:r>
              <a:rPr lang="en-AU" sz="2800" dirty="0" smtClean="0"/>
              <a:t>In the street I saw a ...</a:t>
            </a:r>
          </a:p>
          <a:p>
            <a:r>
              <a:rPr lang="en-AU" sz="2800" dirty="0" smtClean="0"/>
              <a:t>bus / car / truck ...</a:t>
            </a:r>
            <a:br>
              <a:rPr lang="en-AU" sz="2800" dirty="0" smtClean="0"/>
            </a:br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>On my desk I have some 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" y="3048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Well-known, easy tune, lots of possibilities for variation ...</a:t>
            </a:r>
            <a:endParaRPr lang="en-A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Ruth\AppData\Local\Microsoft\Windows\Temporary Internet Files\Content.IE5\UF9JOU0N\MC9001496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2057400" cy="1495467"/>
          </a:xfrm>
          <a:prstGeom prst="rect">
            <a:avLst/>
          </a:prstGeom>
          <a:noFill/>
        </p:spPr>
      </p:pic>
      <p:pic>
        <p:nvPicPr>
          <p:cNvPr id="1029" name="Picture 5" descr="C:\Users\Ruth\AppData\Local\Microsoft\Windows\Temporary Internet Files\Content.IE5\IDQYU5JW\MC9000569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0"/>
            <a:ext cx="838200" cy="1017814"/>
          </a:xfrm>
          <a:prstGeom prst="rect">
            <a:avLst/>
          </a:prstGeom>
          <a:noFill/>
        </p:spPr>
      </p:pic>
      <p:pic>
        <p:nvPicPr>
          <p:cNvPr id="1032" name="Picture 8" descr="C:\Users\Ruth\AppData\Local\Microsoft\Windows\Temporary Internet Files\Content.IE5\ZI74OX90\MC9000554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3986130"/>
            <a:ext cx="990600" cy="720883"/>
          </a:xfrm>
          <a:prstGeom prst="rect">
            <a:avLst/>
          </a:prstGeom>
          <a:noFill/>
        </p:spPr>
      </p:pic>
      <p:pic>
        <p:nvPicPr>
          <p:cNvPr id="1033" name="Picture 9" descr="C:\Users\Ruth\AppData\Local\Microsoft\Windows\Temporary Internet Files\Content.IE5\JDBONU1Z\MC90023355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62400"/>
            <a:ext cx="1366837" cy="698882"/>
          </a:xfrm>
          <a:prstGeom prst="rect">
            <a:avLst/>
          </a:prstGeom>
          <a:noFill/>
        </p:spPr>
      </p:pic>
      <p:pic>
        <p:nvPicPr>
          <p:cNvPr id="1034" name="Picture 10" descr="C:\Users\Ruth\AppData\Local\Microsoft\Windows\Temporary Internet Files\Content.IE5\TKUTJBQ1\MC9004124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105400"/>
            <a:ext cx="1268412" cy="1395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1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066800"/>
            <a:ext cx="5943600" cy="53245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Old MacDonald had a farm E-I-E-I-O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And on that farm he had some cows E-I-E-I-O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Fat cow, thin cow, thin cow, fat cow.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Old MacDonald had a farm  E-I-E-I-O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AU" sz="2000" dirty="0" smtClean="0"/>
              <a:t>Old MacDonald had a farm E-I-E-I-O</a:t>
            </a:r>
          </a:p>
          <a:p>
            <a:r>
              <a:rPr lang="en-AU" sz="2000" dirty="0" smtClean="0"/>
              <a:t>And on that farm he had some sheep E-I-E-I-O</a:t>
            </a:r>
          </a:p>
          <a:p>
            <a:r>
              <a:rPr lang="en-AU" sz="2000" dirty="0" smtClean="0"/>
              <a:t>Tall sheep, short sheep, short sheep, tall sheep.</a:t>
            </a:r>
          </a:p>
          <a:p>
            <a:r>
              <a:rPr lang="en-AU" sz="2000" dirty="0" smtClean="0"/>
              <a:t>Fat cow, thin cow, thin cow, fat cow.</a:t>
            </a:r>
          </a:p>
          <a:p>
            <a:r>
              <a:rPr lang="en-AU" sz="2000" dirty="0" smtClean="0"/>
              <a:t>Old MacDonald had a farm E-I-E-I-O</a:t>
            </a:r>
          </a:p>
          <a:p>
            <a:r>
              <a:rPr lang="en-AU" sz="2000" dirty="0" smtClean="0"/>
              <a:t> </a:t>
            </a:r>
          </a:p>
          <a:p>
            <a:r>
              <a:rPr lang="en-AU" sz="2000" dirty="0" smtClean="0"/>
              <a:t>Old MacDonald had a farm E-I-E-I-O</a:t>
            </a:r>
          </a:p>
          <a:p>
            <a:r>
              <a:rPr lang="en-AU" sz="2000" dirty="0" smtClean="0"/>
              <a:t>And on that farm he had some ducks E-I-E-I-O</a:t>
            </a:r>
          </a:p>
          <a:p>
            <a:r>
              <a:rPr lang="en-AU" sz="2000" dirty="0" smtClean="0"/>
              <a:t>Big ducks, small ducks, small ducks, big ducks,</a:t>
            </a:r>
          </a:p>
          <a:p>
            <a:r>
              <a:rPr lang="en-AU" sz="2000" dirty="0" smtClean="0"/>
              <a:t>Tall sheep, short sheep, short sheep, tall sheep,</a:t>
            </a:r>
          </a:p>
          <a:p>
            <a:r>
              <a:rPr lang="en-AU" sz="2000" dirty="0" smtClean="0"/>
              <a:t>Fat cow, thin cow, thin cow, fat cow.</a:t>
            </a:r>
          </a:p>
          <a:p>
            <a:r>
              <a:rPr lang="en-AU" sz="2000" dirty="0" smtClean="0"/>
              <a:t>Old MacDonald had a farm E-I-E-I-O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Variation – practice adjective opposites etc</a:t>
            </a:r>
            <a:endParaRPr lang="en-A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72200" y="4267200"/>
            <a:ext cx="2726414" cy="2244536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i="1" dirty="0" smtClean="0">
                <a:solidFill>
                  <a:srgbClr val="C00000"/>
                </a:solidFill>
              </a:rPr>
              <a:t>And lots more possibilities such as: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AU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/>
              <a:t>...he had some cats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/>
              <a:t>E-I-E-I-O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Sleepy cats, scary cats, scary cats, sleepy cats ...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7" descr="C:\Users\Ruth\AppData\Local\Microsoft\Windows\Temporary Internet Files\Content.IE5\TKUTJBQ1\MC9000370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990600"/>
            <a:ext cx="386102" cy="1143000"/>
          </a:xfrm>
          <a:prstGeom prst="rect">
            <a:avLst/>
          </a:prstGeom>
          <a:noFill/>
        </p:spPr>
      </p:pic>
      <p:pic>
        <p:nvPicPr>
          <p:cNvPr id="18443" name="Picture 11" descr="C:\Users\Ruth\AppData\Local\Microsoft\Windows\Temporary Internet Files\Content.IE5\UF9JOU0N\MC900036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05200"/>
            <a:ext cx="990600" cy="449357"/>
          </a:xfrm>
          <a:prstGeom prst="rect">
            <a:avLst/>
          </a:prstGeom>
          <a:noFill/>
        </p:spPr>
      </p:pic>
      <p:pic>
        <p:nvPicPr>
          <p:cNvPr id="16" name="Picture 7" descr="C:\Users\Ruth\AppData\Local\Microsoft\Windows\Temporary Internet Files\Content.IE5\TKUTJBQ1\MC9000370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1600199" cy="1219200"/>
          </a:xfrm>
          <a:prstGeom prst="rect">
            <a:avLst/>
          </a:prstGeom>
          <a:noFill/>
        </p:spPr>
      </p:pic>
      <p:pic>
        <p:nvPicPr>
          <p:cNvPr id="17" name="Picture 11" descr="C:\Users\Ruth\AppData\Local\Microsoft\Windows\Temporary Internet Files\Content.IE5\UF9JOU0N\MC900036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914400" cy="1439957"/>
          </a:xfrm>
          <a:prstGeom prst="rect">
            <a:avLst/>
          </a:prstGeom>
          <a:noFill/>
        </p:spPr>
      </p:pic>
      <p:pic>
        <p:nvPicPr>
          <p:cNvPr id="2050" name="Picture 2" descr="C:\Users\Ruth\AppData\Local\Microsoft\Windows\Temporary Internet Files\Content.IE5\ZI74OX90\MC90035638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437284" cy="384535"/>
          </a:xfrm>
          <a:prstGeom prst="rect">
            <a:avLst/>
          </a:prstGeom>
          <a:noFill/>
        </p:spPr>
      </p:pic>
      <p:pic>
        <p:nvPicPr>
          <p:cNvPr id="2" name="Picture 3" descr="C:\Users\Ruth\AppData\Local\Microsoft\Windows\Temporary Internet Files\Content.IE5\ZI74OX90\MC90035638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00600" y="5867400"/>
            <a:ext cx="801687" cy="704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3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81000" y="1358443"/>
            <a:ext cx="9525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There’s a hole in my bucket, dear Liza, dear Liza.</a:t>
            </a: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	There’s a hole in my bucket, dear Liza, a hole.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Then fix it, dear Henry, dear Henry, dear Henry.</a:t>
            </a: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Then fix it, dear Henry, dear Henry, fix it.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With what shall I fix it, dear Liza, dear Liza?</a:t>
            </a: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With what shall I fix it, dear Liza, dear Liza?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200" dirty="0" smtClean="0"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 	With a straw, dear Henry, dear Henry, dear Henry.</a:t>
            </a: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With a straw, dear Henry, dear Henry, a straw.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en-AU" sz="2200" dirty="0" smtClean="0"/>
              <a:t>Boys:	But the straw is too long, dear Liza, dear Liza, dear Liza.</a:t>
            </a:r>
          </a:p>
          <a:p>
            <a:r>
              <a:rPr lang="en-AU" sz="2200" dirty="0" smtClean="0"/>
              <a:t>		But the straw is too long, dear Liza, too long.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Two part song, very long, repetitive ...</a:t>
            </a:r>
            <a:endParaRPr lang="en-A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Users\Ruth\AppData\Local\Microsoft\Windows\Temporary Internet Files\Content.IE5\UF9JOU0N\MC9000130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427" y="2133600"/>
            <a:ext cx="1811573" cy="24413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6400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Continued ...</a:t>
            </a:r>
            <a:endParaRPr lang="en-A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9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[This song is in Waltz time]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26214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177751"/>
            <a:ext cx="8686800" cy="540147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Then cut it, dear Henry,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With what shall I cut it,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 	With an axe,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But the axe is too blunt,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Then sharpen it, dear Henry, ...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With what shall I sharpen it,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With a stone,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 	But the stone is too dry,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Then wet it,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With what shall I wet it dear Liza,...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	With water, dear Henry,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	In what shall I fetch it, dear Liza, 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Girls: 	In a bucket, dear Henry, ....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Boys: 	But there’s a HOLE in my bucket, dear Liza, dear Liza!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There’s a hole in my bucket, dear Liza, dear Liza, a hole!</a:t>
            </a:r>
            <a:endParaRPr kumimoji="0" lang="en-A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784860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a twist ... making it a circular song.</a:t>
            </a:r>
            <a:endParaRPr lang="en-A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2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953000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cumulative song: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81000" y="1157910"/>
            <a:ext cx="6477000" cy="122585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knew an old lady who swallowed a fly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don't know why she swallowed the fly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Perhaps she'll die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C:\Users\Ruth\AppData\Local\Microsoft\Windows\Temporary Internet Files\Content.IE5\Z3G7OUYG\MC90043802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85800"/>
            <a:ext cx="1989485" cy="1760885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2438400"/>
            <a:ext cx="69342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knew an old lady who swallowed a spider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That wiggled and jiggled and tickled inside her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She swallowed a spider to catch the Fly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don't know why she swallowed the fly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Perhaps she'll die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Picture 4" descr="C:\Users\Ruth\AppData\Local\Microsoft\Windows\Temporary Internet Files\Content.IE5\UF9JOU0N\MC9004363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819400"/>
            <a:ext cx="1828800" cy="1828800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81000" y="4876800"/>
            <a:ext cx="64008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absurd, to swallow a bird!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She swallowed a bird to catch the spider ...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3" name="Picture 7" descr="C:\Users\Ruth\AppData\Local\Microsoft\Windows\Temporary Internet Files\Content.IE5\JDBONU1Z\MC9002698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20578"/>
            <a:ext cx="1316984" cy="18374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64008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Continued ...</a:t>
            </a:r>
            <a:endParaRPr lang="en-A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40080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[This song is in compound time]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3758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45059" grpId="0" animBg="1"/>
      <p:bldP spid="450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457200"/>
            <a:ext cx="600927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Imagine that, she swallowed a cat! ...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5535105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AU" sz="2800" dirty="0" smtClean="0">
                <a:latin typeface="Calibri" pitchFamily="34" charset="0"/>
                <a:cs typeface="Calibri" pitchFamily="34" charset="0"/>
              </a:rPr>
              <a:t>... What a hog, to swallow a dog! ... </a:t>
            </a:r>
            <a:endParaRPr lang="en-A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4800" y="2514600"/>
            <a:ext cx="7926016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She opened her throat and swallowed the goat! ...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1000" y="4248150"/>
            <a:ext cx="7077707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 I don't know how she swallowed the cow! ...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81000" y="5257800"/>
            <a:ext cx="6469463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knew an old lady who swallowed a horse.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She's dead of course! 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5" name="Picture 5" descr="C:\Users\Ruth\AppData\Local\Microsoft\Windows\Temporary Internet Files\Content.IE5\ZI74OX90\MC90043625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990600" cy="990600"/>
          </a:xfrm>
          <a:prstGeom prst="rect">
            <a:avLst/>
          </a:prstGeom>
          <a:noFill/>
        </p:spPr>
      </p:pic>
      <p:pic>
        <p:nvPicPr>
          <p:cNvPr id="46086" name="Picture 6" descr="C:\Users\Ruth\AppData\Local\Microsoft\Windows\Temporary Internet Files\Content.IE5\JDBONU1Z\MC9004354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43000"/>
            <a:ext cx="1105493" cy="1219201"/>
          </a:xfrm>
          <a:prstGeom prst="rect">
            <a:avLst/>
          </a:prstGeom>
          <a:noFill/>
        </p:spPr>
      </p:pic>
      <p:pic>
        <p:nvPicPr>
          <p:cNvPr id="46089" name="Picture 9" descr="C:\Users\Ruth\AppData\Local\Microsoft\Windows\Temporary Internet Files\Content.IE5\NIA2V004\MC90032447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71800"/>
            <a:ext cx="1371600" cy="1129341"/>
          </a:xfrm>
          <a:prstGeom prst="rect">
            <a:avLst/>
          </a:prstGeom>
          <a:noFill/>
        </p:spPr>
      </p:pic>
      <p:pic>
        <p:nvPicPr>
          <p:cNvPr id="46091" name="Picture 11" descr="C:\Users\Ruth\AppData\Local\Microsoft\Windows\Temporary Internet Files\Content.IE5\IDQYU5JW\MC90001323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124200"/>
            <a:ext cx="1507444" cy="971550"/>
          </a:xfrm>
          <a:prstGeom prst="rect">
            <a:avLst/>
          </a:prstGeom>
          <a:noFill/>
        </p:spPr>
      </p:pic>
      <p:pic>
        <p:nvPicPr>
          <p:cNvPr id="46092" name="Picture 12" descr="C:\Users\Ruth\AppData\Local\Microsoft\Windows\Temporary Internet Files\Content.IE5\NIA2V004\MP900443554[1].jpg"/>
          <p:cNvPicPr>
            <a:picLocks noChangeAspect="1" noChangeArrowheads="1"/>
          </p:cNvPicPr>
          <p:nvPr/>
        </p:nvPicPr>
        <p:blipFill>
          <a:blip r:embed="rId6" cstate="print"/>
          <a:srcRect l="32705" t="23599" r="32430" b="7021"/>
          <a:stretch>
            <a:fillRect/>
          </a:stretch>
        </p:blipFill>
        <p:spPr bwMode="auto">
          <a:xfrm>
            <a:off x="7162800" y="4724400"/>
            <a:ext cx="1496008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9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  <p:bldP spid="3" grpId="0" animBg="1"/>
      <p:bldP spid="46082" grpId="0" animBg="1"/>
      <p:bldP spid="46083" grpId="0" animBg="1"/>
      <p:bldP spid="460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3388311" cy="1143000"/>
          </a:xfrm>
        </p:spPr>
        <p:txBody>
          <a:bodyPr/>
          <a:lstStyle/>
          <a:p>
            <a:r>
              <a:rPr lang="en-AU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Why??</a:t>
            </a:r>
            <a:endParaRPr lang="en-AU" sz="7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43000" y="4648200"/>
            <a:ext cx="7315200" cy="1905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AU" sz="4000" dirty="0" smtClean="0"/>
          </a:p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Brain Exercise – </a:t>
            </a:r>
            <a:r>
              <a:rPr lang="en-A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children need rhythm in their development</a:t>
            </a:r>
          </a:p>
        </p:txBody>
      </p:sp>
    </p:spTree>
    <p:extLst>
      <p:ext uri="{BB962C8B-B14F-4D97-AF65-F5344CB8AC3E}">
        <p14:creationId xmlns:p14="http://schemas.microsoft.com/office/powerpoint/2010/main" val="13023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01625" y="338137"/>
            <a:ext cx="7772400" cy="6186309"/>
            <a:chOff x="228600" y="304800"/>
            <a:chExt cx="7772400" cy="6186309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auto">
            <a:xfrm>
              <a:off x="228600" y="304800"/>
              <a:ext cx="3733800" cy="618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 a cavern, in a canyon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Excavating for a mine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Lived a miner forty-niner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And his daughter, Clementine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Chorus: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Oh, my darling, oh, my darling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Oh, my darling Clementine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You are lost and gone forever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Dreadful sorry, Clementine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Light she was and like a fairy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And her shoes were number nine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Herring boxes without </a:t>
              </a:r>
              <a:r>
                <a:rPr kumimoji="0" lang="en-AU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topses</a:t>
              </a: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Sandals were for Clementine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(chorus)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Drove her ducklings to the water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Every morning just at nine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Hit her foot against a splinter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Fell into the foaming brine</a:t>
              </a:r>
              <a:b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(chorus)</a:t>
              </a:r>
              <a:endPara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114800" y="1966794"/>
              <a:ext cx="388620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AU" dirty="0" smtClean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Ruby lips above the water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Blowing bubbles soft and fine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But, alas, I was no swimmer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 I lost my Clementine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(chorus)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AU" dirty="0" smtClean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How I missed her, how I missed her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How I missed my Clementine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Till I kissed her little sister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And forgot my Clementine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Oh, my darling, oh, my darling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Oh, my darling Clementine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You are lost and gone forever</a:t>
              </a:r>
              <a:b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Dreadful sorry, Clementine</a:t>
              </a:r>
              <a:endParaRPr lang="en-AU" sz="105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9943" name="Picture 7" descr="C:\Users\Ruth\AppData\Local\Microsoft\Windows\Temporary Internet Files\Content.IE5\NIA2V004\MP900262321[1].jpg"/>
          <p:cNvPicPr>
            <a:picLocks noChangeAspect="1" noChangeArrowheads="1"/>
          </p:cNvPicPr>
          <p:nvPr/>
        </p:nvPicPr>
        <p:blipFill>
          <a:blip r:embed="rId2" cstate="print"/>
          <a:srcRect t="22917" b="23351"/>
          <a:stretch>
            <a:fillRect/>
          </a:stretch>
        </p:blipFill>
        <p:spPr bwMode="auto">
          <a:xfrm>
            <a:off x="3657600" y="152400"/>
            <a:ext cx="5099050" cy="196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4495800" y="381000"/>
            <a:ext cx="3512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Clementine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447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tune to use for many things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400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[This song is in waltz time]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4665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Ruth\AppData\Local\Microsoft\Windows\Temporary Internet Files\Content.IE5\ZI74OX90\MP900439265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79" t="17220" r="12422" b="19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0" y="1295400"/>
            <a:ext cx="6248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What‘s the weather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 like today?</a:t>
            </a:r>
          </a:p>
          <a:p>
            <a:endParaRPr lang="en-AU" sz="2000" b="1" dirty="0" smtClean="0">
              <a:ln w="3175">
                <a:solidFill>
                  <a:schemeClr val="tx1"/>
                </a:solidFill>
              </a:ln>
            </a:endParaRP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Tell us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(name), </a:t>
            </a:r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weather?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 like today?</a:t>
            </a:r>
          </a:p>
          <a:p>
            <a:endParaRPr lang="en-AU" sz="2000" b="1" dirty="0" smtClean="0">
              <a:ln w="3175">
                <a:solidFill>
                  <a:schemeClr val="tx1"/>
                </a:solidFill>
              </a:ln>
            </a:endParaRP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sunny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(make big circle with arms above head)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cloudy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(cover eyes with hands)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rainy out today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(rain fingers)</a:t>
            </a:r>
            <a:endParaRPr lang="en-AU" sz="2000" b="1" dirty="0" smtClean="0">
              <a:ln w="3175">
                <a:solidFill>
                  <a:schemeClr val="tx1"/>
                </a:solidFill>
              </a:ln>
            </a:endParaRP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snowy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(act cold)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Is it windy </a:t>
            </a:r>
            <a:r>
              <a:rPr lang="en-AU" sz="2000" b="1" i="1" dirty="0" smtClean="0">
                <a:ln w="3175">
                  <a:solidFill>
                    <a:schemeClr val="tx1"/>
                  </a:solidFill>
                </a:ln>
              </a:rPr>
              <a:t>(windy arms)</a:t>
            </a:r>
          </a:p>
          <a:p>
            <a:r>
              <a:rPr lang="en-AU" sz="2000" b="1" dirty="0" smtClean="0">
                <a:ln w="3175">
                  <a:solidFill>
                    <a:schemeClr val="tx1"/>
                  </a:solidFill>
                </a:ln>
              </a:rPr>
              <a:t>What's the weather like today?</a:t>
            </a:r>
            <a:endParaRPr lang="en-AU" sz="20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7931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Using Clementine for circle time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2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495800" y="1295400"/>
            <a:ext cx="4343400" cy="5029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Died anyway, died anyway,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Went to heaven, went to heaven,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Wouldn't take me, wouldn't take me,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Went the other way, went the other way,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Didn't want me, didn't want me,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 a dream, was a dream,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I woke up, then I woke up,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Found a peanut, found a peanut,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2400" y="1295400"/>
            <a:ext cx="4343400" cy="50783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Found a peanut, found a peanut,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Found a peanut just now,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Just now I found a peanut,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Found a peanut just now.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Cracked it open, cracked it open,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It was rotten, it was rotten,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Ate it anyway, ate it anyway,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Got a stomach ache, got a stomach ache,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Called the doctor, called the doctor,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Penicillin, Penicillin, ...</a:t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Operation, operation, ...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457200"/>
            <a:ext cx="739140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Circular song: - Found a Peanut</a:t>
            </a:r>
            <a:endParaRPr lang="en-A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Ruth\AppData\Local\Microsoft\Windows\Temporary Internet Files\Content.IE5\JDBONU1Z\MC9002153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52600"/>
            <a:ext cx="1151743" cy="8282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6324600"/>
            <a:ext cx="1295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/>
              <a:t>Tune: Clementine</a:t>
            </a:r>
            <a:endParaRPr lang="en-AU" sz="1050" dirty="0"/>
          </a:p>
        </p:txBody>
      </p:sp>
      <p:pic>
        <p:nvPicPr>
          <p:cNvPr id="1027" name="Picture 3" descr="C:\Users\Ruth\AppData\Local\Microsoft\Windows\Temporary Internet Files\Content.IE5\JDBONU1Z\MC9003506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638800"/>
            <a:ext cx="1524000" cy="917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3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There's a spider on the floor, on the floor.</a:t>
            </a:r>
            <a:br>
              <a:rPr lang="en-AU" dirty="0" smtClean="0"/>
            </a:br>
            <a:r>
              <a:rPr lang="en-AU" dirty="0" smtClean="0"/>
              <a:t>There's a spider on the floor, on the floor. </a:t>
            </a:r>
            <a:br>
              <a:rPr lang="en-AU" dirty="0" smtClean="0"/>
            </a:br>
            <a:r>
              <a:rPr lang="en-AU" dirty="0" smtClean="0"/>
              <a:t>Who could ask for anything more, than a spider on the floor.</a:t>
            </a:r>
            <a:br>
              <a:rPr lang="en-AU" dirty="0" smtClean="0"/>
            </a:br>
            <a:r>
              <a:rPr lang="en-AU" dirty="0" smtClean="0"/>
              <a:t>There's a spider on the floor, on the floor.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leg, on my leg. ...</a:t>
            </a:r>
            <a:br>
              <a:rPr lang="en-AU" dirty="0" smtClean="0"/>
            </a:br>
            <a:r>
              <a:rPr lang="en-AU" dirty="0" smtClean="0"/>
              <a:t>Oh, I wish I had some Raid for this spider on my leg!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chest, on my chest! ...</a:t>
            </a:r>
            <a:br>
              <a:rPr lang="en-AU" dirty="0" smtClean="0"/>
            </a:br>
            <a:r>
              <a:rPr lang="en-AU" dirty="0" smtClean="0"/>
              <a:t>Oh, I'd squish him in my vest, if it didn't make a mess!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neck, on my neck! ...</a:t>
            </a:r>
            <a:br>
              <a:rPr lang="en-AU" dirty="0" smtClean="0"/>
            </a:br>
            <a:r>
              <a:rPr lang="en-AU" dirty="0" smtClean="0"/>
              <a:t>Oh, I'm </a:t>
            </a:r>
            <a:r>
              <a:rPr lang="en-AU" dirty="0" err="1" smtClean="0"/>
              <a:t>gonna</a:t>
            </a:r>
            <a:r>
              <a:rPr lang="en-AU" dirty="0" smtClean="0"/>
              <a:t> be a wreck, I've got a spider on my neck!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face, on my face! ...</a:t>
            </a:r>
            <a:br>
              <a:rPr lang="en-AU" dirty="0" smtClean="0"/>
            </a:br>
            <a:r>
              <a:rPr lang="en-AU" dirty="0" smtClean="0"/>
              <a:t>Oh, what a big disgrace, I've got a spider on my face!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Now the spider's on my head, on my head! ...</a:t>
            </a:r>
            <a:br>
              <a:rPr lang="en-AU" dirty="0" smtClean="0"/>
            </a:br>
            <a:r>
              <a:rPr lang="en-AU" dirty="0" smtClean="0"/>
              <a:t>Oh, I wish that he were dead. I've got a spider on my head! ...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SPOKEN: "But he jumped off.... “ </a:t>
            </a:r>
            <a:r>
              <a:rPr lang="en-AU" i="1" dirty="0" smtClean="0"/>
              <a:t>[start back at the beginning]</a:t>
            </a:r>
            <a:endParaRPr lang="en-A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6400800"/>
            <a:ext cx="2514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/>
              <a:t>Tune: if you’re happy and you know it</a:t>
            </a:r>
            <a:endParaRPr lang="en-AU" sz="1050" dirty="0"/>
          </a:p>
        </p:txBody>
      </p:sp>
      <p:pic>
        <p:nvPicPr>
          <p:cNvPr id="5126" name="Picture 6" descr="C:\Users\Ruth\AppData\Local\Microsoft\Windows\Temporary Internet Files\Content.IE5\LWJ31NZR\MC9004366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503341" cy="44196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705600" y="228600"/>
            <a:ext cx="2057400" cy="16878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Another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Circular 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Song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6096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latin typeface="Calibri" pitchFamily="34" charset="0"/>
              </a:rPr>
              <a:t>Frog went a </a:t>
            </a:r>
            <a:r>
              <a:rPr lang="en-AU" sz="1600" dirty="0" err="1" smtClean="0">
                <a:latin typeface="Calibri" pitchFamily="34" charset="0"/>
              </a:rPr>
              <a:t>courtin</a:t>
            </a:r>
            <a:r>
              <a:rPr lang="en-AU" sz="1600" dirty="0" smtClean="0">
                <a:latin typeface="Calibri" pitchFamily="34" charset="0"/>
              </a:rPr>
              <a:t>' and he did ride, uh-huh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Frog went a </a:t>
            </a:r>
            <a:r>
              <a:rPr lang="en-AU" sz="1600" dirty="0" err="1" smtClean="0">
                <a:latin typeface="Calibri" pitchFamily="34" charset="0"/>
              </a:rPr>
              <a:t>courtin</a:t>
            </a:r>
            <a:r>
              <a:rPr lang="en-AU" sz="1600" dirty="0" smtClean="0">
                <a:latin typeface="Calibri" pitchFamily="34" charset="0"/>
              </a:rPr>
              <a:t>' and he did ride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With a sword and a pistol by his side,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 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He rode right up to Miss </a:t>
            </a:r>
            <a:r>
              <a:rPr lang="en-AU" sz="1600" dirty="0" err="1" smtClean="0">
                <a:latin typeface="Calibri" pitchFamily="34" charset="0"/>
              </a:rPr>
              <a:t>Mousie's</a:t>
            </a:r>
            <a:r>
              <a:rPr lang="en-AU" sz="1600" dirty="0" smtClean="0">
                <a:latin typeface="Calibri" pitchFamily="34" charset="0"/>
              </a:rPr>
              <a:t> door, uh-huh ... </a:t>
            </a:r>
            <a:r>
              <a:rPr lang="en-AU" sz="1600" i="1" dirty="0" smtClean="0">
                <a:latin typeface="Calibri" pitchFamily="34" charset="0"/>
              </a:rPr>
              <a:t>(repeat)</a:t>
            </a: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Gave three loud raps, and a very big roar,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He said, "Miss Mouse, will you marry me?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And oh so happy we will be,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"Not without Uncle Rat's consent",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"Would I marry the President,"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Uncle Rat, he went downtown,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To buy his niece a wedding gown,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Where shall the wedding supper be? uh-huh...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Way down yonder in the hollow tree,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The first to come in was a bumble bee,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With a big bass fiddle on his knee,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Next to come in was the big black snake,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He gobbled down the wedding cake,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 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/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Little bit of biscuit on the shelf, uh-huh ...</a:t>
            </a:r>
            <a:br>
              <a:rPr lang="en-AU" sz="1600" dirty="0" smtClean="0">
                <a:latin typeface="Calibri" pitchFamily="34" charset="0"/>
              </a:rPr>
            </a:br>
            <a:r>
              <a:rPr lang="en-AU" sz="1600" dirty="0" smtClean="0">
                <a:latin typeface="Calibri" pitchFamily="34" charset="0"/>
              </a:rPr>
              <a:t>If you want anymore you can sing it yourself, uh-huh </a:t>
            </a:r>
            <a:r>
              <a:rPr lang="en-AU" sz="1600" dirty="0" err="1" smtClean="0">
                <a:latin typeface="Calibri" pitchFamily="34" charset="0"/>
              </a:rPr>
              <a:t>uh-huh</a:t>
            </a:r>
            <a:r>
              <a:rPr lang="en-AU" sz="1600" dirty="0" smtClean="0">
                <a:latin typeface="Calibri" pitchFamily="34" charset="0"/>
              </a:rPr>
              <a:t>.</a:t>
            </a:r>
          </a:p>
          <a:p>
            <a:endParaRPr lang="en-AU" sz="1600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5879931" y="2197269"/>
            <a:ext cx="5105400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Story Song …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 descr="C:\Users\Ruth\AppData\Local\Microsoft\Windows\Temporary Internet Files\Content.IE5\LWJ31NZR\MC9000009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14400"/>
            <a:ext cx="1828800" cy="2823801"/>
          </a:xfrm>
          <a:prstGeom prst="rect">
            <a:avLst/>
          </a:prstGeom>
          <a:noFill/>
        </p:spPr>
      </p:pic>
      <p:pic>
        <p:nvPicPr>
          <p:cNvPr id="4103" name="Picture 7" descr="C:\Users\Ruth\AppData\Local\Microsoft\Windows\Temporary Internet Files\Content.IE5\JDBONU1Z\MC9003914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9800" y="4419600"/>
            <a:ext cx="2858861" cy="1885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[Rock beat music]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7272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731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Comic Sans MS" pitchFamily="66" charset="0"/>
              </a:rPr>
              <a:t>Twinkle, twinkle, little star.</a:t>
            </a:r>
          </a:p>
          <a:p>
            <a:r>
              <a:rPr lang="en-AU" sz="3200" dirty="0" smtClean="0">
                <a:latin typeface="Comic Sans MS" pitchFamily="66" charset="0"/>
              </a:rPr>
              <a:t>How I wonder what you are!</a:t>
            </a:r>
          </a:p>
          <a:p>
            <a:endParaRPr lang="en-AU" sz="3200" dirty="0" smtClean="0">
              <a:latin typeface="Comic Sans MS" pitchFamily="66" charset="0"/>
            </a:endParaRPr>
          </a:p>
          <a:p>
            <a:r>
              <a:rPr lang="en-AU" sz="3200" dirty="0" smtClean="0">
                <a:latin typeface="Comic Sans MS" pitchFamily="66" charset="0"/>
              </a:rPr>
              <a:t>Up above the world so high</a:t>
            </a:r>
          </a:p>
          <a:p>
            <a:r>
              <a:rPr lang="en-AU" sz="3200" dirty="0" smtClean="0">
                <a:latin typeface="Comic Sans MS" pitchFamily="66" charset="0"/>
              </a:rPr>
              <a:t>Like a diamond in the sky.</a:t>
            </a:r>
          </a:p>
          <a:p>
            <a:endParaRPr lang="en-AU" sz="3200" dirty="0" smtClean="0">
              <a:latin typeface="Comic Sans MS" pitchFamily="66" charset="0"/>
            </a:endParaRPr>
          </a:p>
          <a:p>
            <a:r>
              <a:rPr lang="en-AU" sz="3200" dirty="0" smtClean="0">
                <a:latin typeface="Comic Sans MS" pitchFamily="66" charset="0"/>
              </a:rPr>
              <a:t>Twinkle, twinkle, little star.</a:t>
            </a:r>
          </a:p>
          <a:p>
            <a:r>
              <a:rPr lang="en-AU" sz="3200" dirty="0" smtClean="0">
                <a:latin typeface="Comic Sans MS" pitchFamily="66" charset="0"/>
              </a:rPr>
              <a:t>How I wonder what you are!</a:t>
            </a:r>
            <a:endParaRPr lang="en-AU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08516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u="sng" dirty="0" smtClean="0">
                <a:latin typeface="Comic Sans MS" pitchFamily="66" charset="0"/>
              </a:rPr>
              <a:t>Twinkle </a:t>
            </a:r>
            <a:r>
              <a:rPr lang="en-AU" sz="3600" u="sng" dirty="0" err="1" smtClean="0">
                <a:latin typeface="Comic Sans MS" pitchFamily="66" charset="0"/>
              </a:rPr>
              <a:t>Twinkle</a:t>
            </a:r>
            <a:r>
              <a:rPr lang="en-AU" sz="3600" u="sng" dirty="0" smtClean="0">
                <a:latin typeface="Comic Sans MS" pitchFamily="66" charset="0"/>
              </a:rPr>
              <a:t> Little Star</a:t>
            </a:r>
            <a:endParaRPr lang="en-AU" sz="3600" u="sng" dirty="0">
              <a:latin typeface="Comic Sans MS" pitchFamily="66" charset="0"/>
            </a:endParaRPr>
          </a:p>
        </p:txBody>
      </p:sp>
      <p:pic>
        <p:nvPicPr>
          <p:cNvPr id="2050" name="Picture 2" descr="C:\Users\Ruth\AppData\Local\Microsoft\Windows\Temporary Internet Files\Content.IE5\UF9JOU0N\MC9001160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52800"/>
            <a:ext cx="2819400" cy="33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792480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tune for many occasions:</a:t>
            </a:r>
            <a:endParaRPr lang="en-A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324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[March beat]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35887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14600"/>
            <a:ext cx="8839200" cy="378565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Twinkle, Twinkle Vegemite, </a:t>
            </a:r>
          </a:p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a sandwich brown or white, Spread it thick on buttered toast. </a:t>
            </a:r>
          </a:p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That's the way I like it most. </a:t>
            </a:r>
          </a:p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Twinkle, Twinkle vegemite, </a:t>
            </a:r>
          </a:p>
          <a:p>
            <a:r>
              <a:rPr lang="en-A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I'm okay and you're alright</a:t>
            </a:r>
            <a:endParaRPr lang="en-AU" sz="4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vegemite.jpg"/>
          <p:cNvPicPr>
            <a:picLocks noChangeAspect="1"/>
          </p:cNvPicPr>
          <p:nvPr/>
        </p:nvPicPr>
        <p:blipFill>
          <a:blip r:embed="rId2" cstate="print"/>
          <a:srcRect l="7256" r="49206" b="48800"/>
          <a:stretch>
            <a:fillRect/>
          </a:stretch>
        </p:blipFill>
        <p:spPr>
          <a:xfrm>
            <a:off x="7086600" y="457200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3400" y="609600"/>
            <a:ext cx="47035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Australian Style</a:t>
            </a:r>
          </a:p>
          <a:p>
            <a:pPr algn="ctr"/>
            <a:r>
              <a:rPr lang="en-A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Twinkle</a:t>
            </a:r>
            <a:endParaRPr lang="en-A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0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uth\AppData\Local\Microsoft\Windows\Temporary Internet Files\Content.IE5\JDBONU1Z\MP9004439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750653" cy="585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81000" y="19812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Twinkle, Twinkle Little Star</a:t>
            </a:r>
          </a:p>
          <a:p>
            <a:r>
              <a:rPr lang="en-AU" sz="4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Daddy bought a motor car.</a:t>
            </a:r>
          </a:p>
          <a:p>
            <a:r>
              <a:rPr lang="en-AU" sz="4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the button, pull the choke.</a:t>
            </a:r>
          </a:p>
          <a:p>
            <a:r>
              <a:rPr lang="en-AU" sz="4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Off We go in a cloud of smoke.</a:t>
            </a:r>
          </a:p>
          <a:p>
            <a:r>
              <a:rPr lang="en-AU" sz="4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Twinkle, Twinkle Little Star.</a:t>
            </a:r>
          </a:p>
          <a:p>
            <a:r>
              <a:rPr lang="en-AU" sz="4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Daddy bought a motor car.</a:t>
            </a:r>
            <a:endParaRPr lang="en-AU" sz="40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0"/>
            <a:ext cx="4788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Another Twinkle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2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" y="1981200"/>
            <a:ext cx="8686800" cy="4708981"/>
            <a:chOff x="152400" y="1981200"/>
            <a:chExt cx="8686800" cy="4708981"/>
          </a:xfrm>
          <a:solidFill>
            <a:schemeClr val="bg2"/>
          </a:solidFill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52400" y="1981200"/>
              <a:ext cx="4419600" cy="47089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low?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wobble to and fro?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tie them in a knot?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tie them in a bow?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throw them over your shoulder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like a continental soldier?</a:t>
              </a:r>
              <a:endPara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low?</a:t>
              </a:r>
              <a:endPara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high?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reach up to the sky?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droop when they're wet?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stiffen when they're dry?</a:t>
              </a:r>
              <a:b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semaphore your neighbour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with a minimum of labour?</a:t>
              </a:r>
              <a:endPara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high?</a:t>
              </a:r>
              <a:endPara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1981200"/>
              <a:ext cx="4114800" cy="47089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wide?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flap from side to side?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wave in the breeze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From the slightest little sneeze?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soar above the nation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with a feeling of elation?</a:t>
              </a:r>
              <a:endParaRPr lang="en-AU" sz="2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hang wide?</a:t>
              </a:r>
              <a:endParaRPr lang="en-AU" sz="2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fall off?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When you give a great big cough?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they lie there on the ground?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Or bounce up at every sound?</a:t>
              </a:r>
              <a:b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Can you stick them in your pocket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	just like little Davy Crockett?</a:t>
              </a:r>
              <a:endParaRPr lang="en-AU" sz="2000" dirty="0" smtClean="0"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0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 your ears fall off?</a:t>
              </a:r>
              <a:endParaRPr lang="en-AU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 descr="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28600"/>
            <a:ext cx="1447417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73989" y="457200"/>
            <a:ext cx="6454523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Your Ears Hang Low?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81000"/>
            <a:ext cx="464820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2400" dirty="0" smtClean="0"/>
              <a:t>Rheumatism, Rheumatism,</a:t>
            </a:r>
            <a:br>
              <a:rPr lang="en-AU" sz="2400" dirty="0" smtClean="0"/>
            </a:br>
            <a:r>
              <a:rPr lang="en-AU" sz="2400" dirty="0" smtClean="0"/>
              <a:t>How it pains, How it pains,</a:t>
            </a:r>
            <a:br>
              <a:rPr lang="en-AU" sz="2400" dirty="0" smtClean="0"/>
            </a:br>
            <a:r>
              <a:rPr lang="en-AU" sz="2400" dirty="0" smtClean="0"/>
              <a:t>Up and down my system,</a:t>
            </a:r>
            <a:br>
              <a:rPr lang="en-AU" sz="2400" dirty="0" smtClean="0"/>
            </a:br>
            <a:r>
              <a:rPr lang="en-AU" sz="2400" dirty="0" smtClean="0"/>
              <a:t>Up and down my system,</a:t>
            </a:r>
            <a:br>
              <a:rPr lang="en-AU" sz="2400" dirty="0" smtClean="0"/>
            </a:br>
            <a:r>
              <a:rPr lang="en-AU" sz="2400" dirty="0" smtClean="0"/>
              <a:t>When it rains, When it rains.</a:t>
            </a:r>
            <a:endParaRPr lang="en-AU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3124200"/>
            <a:ext cx="8153400" cy="3539430"/>
            <a:chOff x="457200" y="533400"/>
            <a:chExt cx="8153400" cy="3539430"/>
          </a:xfrm>
        </p:grpSpPr>
        <p:sp>
          <p:nvSpPr>
            <p:cNvPr id="3" name="Rectangle 2"/>
            <p:cNvSpPr/>
            <p:nvPr/>
          </p:nvSpPr>
          <p:spPr>
            <a:xfrm>
              <a:off x="457200" y="533400"/>
              <a:ext cx="3352800" cy="35394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AU" sz="2800" dirty="0" smtClean="0"/>
                <a:t>Frère Jacques,</a:t>
              </a:r>
              <a:br>
                <a:rPr lang="en-AU" sz="2800" dirty="0" smtClean="0"/>
              </a:br>
              <a:r>
                <a:rPr lang="en-AU" sz="2800" dirty="0" smtClean="0"/>
                <a:t>Frère Jacques,</a:t>
              </a:r>
              <a:br>
                <a:rPr lang="en-AU" sz="2800" dirty="0" smtClean="0"/>
              </a:br>
              <a:r>
                <a:rPr lang="en-AU" sz="2800" dirty="0" err="1" smtClean="0"/>
                <a:t>Dormez</a:t>
              </a:r>
              <a:r>
                <a:rPr lang="en-AU" sz="2800" dirty="0" smtClean="0"/>
                <a:t> </a:t>
              </a:r>
              <a:r>
                <a:rPr lang="en-AU" sz="2800" dirty="0" err="1" smtClean="0"/>
                <a:t>vous</a:t>
              </a:r>
              <a:r>
                <a:rPr lang="en-AU" sz="2800" dirty="0" smtClean="0"/>
                <a:t>?</a:t>
              </a:r>
              <a:br>
                <a:rPr lang="en-AU" sz="2800" dirty="0" smtClean="0"/>
              </a:br>
              <a:r>
                <a:rPr lang="en-AU" sz="2800" dirty="0" err="1" smtClean="0"/>
                <a:t>Dormez</a:t>
              </a:r>
              <a:r>
                <a:rPr lang="en-AU" sz="2800" dirty="0" smtClean="0"/>
                <a:t> </a:t>
              </a:r>
              <a:r>
                <a:rPr lang="en-AU" sz="2800" dirty="0" err="1" smtClean="0"/>
                <a:t>vous</a:t>
              </a:r>
              <a:r>
                <a:rPr lang="en-AU" sz="2800" dirty="0" smtClean="0"/>
                <a:t>?</a:t>
              </a:r>
              <a:br>
                <a:rPr lang="en-AU" sz="2800" dirty="0" smtClean="0"/>
              </a:br>
              <a:r>
                <a:rPr lang="en-AU" sz="2800" dirty="0" err="1" smtClean="0"/>
                <a:t>Sonnez</a:t>
              </a:r>
              <a:r>
                <a:rPr lang="en-AU" sz="2800" dirty="0" smtClean="0"/>
                <a:t> les </a:t>
              </a:r>
              <a:r>
                <a:rPr lang="en-AU" sz="2800" dirty="0" err="1" smtClean="0"/>
                <a:t>matines</a:t>
              </a:r>
              <a:r>
                <a:rPr lang="en-AU" sz="2800" dirty="0" smtClean="0"/>
                <a:t>,</a:t>
              </a:r>
              <a:br>
                <a:rPr lang="en-AU" sz="2800" dirty="0" smtClean="0"/>
              </a:br>
              <a:r>
                <a:rPr lang="en-AU" sz="2800" dirty="0" err="1" smtClean="0"/>
                <a:t>Sonnez</a:t>
              </a:r>
              <a:r>
                <a:rPr lang="en-AU" sz="2800" dirty="0" smtClean="0"/>
                <a:t> les </a:t>
              </a:r>
              <a:r>
                <a:rPr lang="en-AU" sz="2800" dirty="0" err="1" smtClean="0"/>
                <a:t>matines</a:t>
              </a:r>
              <a:r>
                <a:rPr lang="en-AU" sz="2800" dirty="0" smtClean="0"/>
                <a:t>,</a:t>
              </a:r>
              <a:br>
                <a:rPr lang="en-AU" sz="2800" dirty="0" smtClean="0"/>
              </a:br>
              <a:r>
                <a:rPr lang="en-AU" sz="2800" dirty="0" smtClean="0"/>
                <a:t>Din, din, don!</a:t>
              </a:r>
              <a:br>
                <a:rPr lang="en-AU" sz="2800" dirty="0" smtClean="0"/>
              </a:br>
              <a:r>
                <a:rPr lang="en-AU" sz="2800" dirty="0" smtClean="0"/>
                <a:t>Din, din, don!</a:t>
              </a:r>
              <a:endParaRPr lang="en-AU" sz="28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38600" y="533400"/>
              <a:ext cx="4572000" cy="35394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AU" sz="2800" dirty="0" smtClean="0"/>
                <a:t>Are you sleeping,</a:t>
              </a:r>
              <a:br>
                <a:rPr lang="en-AU" sz="2800" dirty="0" smtClean="0"/>
              </a:br>
              <a:r>
                <a:rPr lang="en-AU" sz="2800" dirty="0" smtClean="0"/>
                <a:t>Are you sleeping?</a:t>
              </a:r>
              <a:br>
                <a:rPr lang="en-AU" sz="2800" dirty="0" smtClean="0"/>
              </a:br>
              <a:r>
                <a:rPr lang="en-AU" sz="2800" dirty="0" smtClean="0"/>
                <a:t>Brother John?</a:t>
              </a:r>
              <a:br>
                <a:rPr lang="en-AU" sz="2800" dirty="0" smtClean="0"/>
              </a:br>
              <a:r>
                <a:rPr lang="en-AU" sz="2800" dirty="0" smtClean="0"/>
                <a:t>Brother John?</a:t>
              </a:r>
              <a:br>
                <a:rPr lang="en-AU" sz="2800" dirty="0" smtClean="0"/>
              </a:br>
              <a:r>
                <a:rPr lang="en-AU" sz="2800" dirty="0" smtClean="0"/>
                <a:t>Morning bells are ringing,</a:t>
              </a:r>
              <a:br>
                <a:rPr lang="en-AU" sz="2800" dirty="0" smtClean="0"/>
              </a:br>
              <a:r>
                <a:rPr lang="en-AU" sz="2800" dirty="0" smtClean="0"/>
                <a:t>Morning bells are ringing,</a:t>
              </a:r>
              <a:br>
                <a:rPr lang="en-AU" sz="2800" dirty="0" smtClean="0"/>
              </a:br>
              <a:r>
                <a:rPr lang="en-AU" sz="2800" dirty="0" smtClean="0"/>
                <a:t>Ding </a:t>
              </a:r>
              <a:r>
                <a:rPr lang="en-AU" sz="2800" dirty="0" err="1" smtClean="0"/>
                <a:t>ding</a:t>
              </a:r>
              <a:r>
                <a:rPr lang="en-AU" sz="2800" dirty="0" smtClean="0"/>
                <a:t> dong,</a:t>
              </a:r>
              <a:br>
                <a:rPr lang="en-AU" sz="2800" dirty="0" smtClean="0"/>
              </a:br>
              <a:r>
                <a:rPr lang="en-AU" sz="2800" dirty="0" smtClean="0"/>
                <a:t>Ding </a:t>
              </a:r>
              <a:r>
                <a:rPr lang="en-AU" sz="2800" dirty="0" err="1" smtClean="0"/>
                <a:t>ding</a:t>
              </a:r>
              <a:r>
                <a:rPr lang="en-AU" sz="2800" dirty="0" smtClean="0"/>
                <a:t> dong.</a:t>
              </a:r>
              <a:endParaRPr lang="en-AU" sz="2800" dirty="0"/>
            </a:p>
          </p:txBody>
        </p:sp>
      </p:grpSp>
      <p:pic>
        <p:nvPicPr>
          <p:cNvPr id="6" name="Picture 5" descr="cat slee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505200" cy="257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58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0" y="304800"/>
            <a:ext cx="3388311" cy="1143000"/>
          </a:xfrm>
        </p:spPr>
        <p:txBody>
          <a:bodyPr/>
          <a:lstStyle/>
          <a:p>
            <a:r>
              <a:rPr lang="en-AU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Why??</a:t>
            </a:r>
            <a:endParaRPr lang="en-AU" sz="7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4038600"/>
            <a:ext cx="8763000" cy="2590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AU" sz="4000" dirty="0" smtClean="0"/>
          </a:p>
          <a:p>
            <a:r>
              <a:rPr lang="en-A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Language</a:t>
            </a:r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pronunciation, vocabulary and grammar …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8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lca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79" y="457200"/>
            <a:ext cx="8857673" cy="5867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679" y="1295400"/>
            <a:ext cx="848612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She'll be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 when she comes. 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A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A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!) </a:t>
            </a:r>
            <a:endParaRPr kumimoji="0" lang="en-A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She'll be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 when she comes. 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A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A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kumimoji="0" lang="en-A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!) </a:t>
            </a:r>
            <a:endParaRPr kumimoji="0" lang="en-A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She'll be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mountain,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 </a:t>
            </a:r>
            <a:endParaRPr kumimoji="0" lang="en-A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She'll be </a:t>
            </a:r>
            <a:r>
              <a:rPr kumimoji="0" lang="en-A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comin</a:t>
            </a:r>
            <a:r>
              <a:rPr kumimoji="0" lang="en-A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' 'round the mountain when she comes. 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A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A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whoo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!) </a:t>
            </a:r>
            <a:endParaRPr kumimoji="0" lang="en-A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She'll be driving six white horses, when she comes 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(Whoa, back!)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She'll be driving six white horses, when she comes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(Whoa, back! </a:t>
            </a:r>
            <a:r>
              <a:rPr lang="en-A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Whoo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A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Whoo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Oh, we'll all go out to meet her when she comes 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(Hi babe!) 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She'll be wearing silk </a:t>
            </a:r>
            <a:r>
              <a:rPr lang="en-A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pajamas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when she comes </a:t>
            </a:r>
            <a:r>
              <a:rPr lang="en-A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[Wolf whistle]</a:t>
            </a:r>
            <a:r>
              <a:rPr lang="en-A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And, we'll wear our bright red </a:t>
            </a:r>
            <a:r>
              <a:rPr lang="en-A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woolies</a:t>
            </a:r>
            <a:r>
              <a:rPr lang="en-A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when she comes </a:t>
            </a:r>
            <a:r>
              <a:rPr lang="en-A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[Scratch, scratch!] </a:t>
            </a:r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She’ll be Coming Round the Mountain</a:t>
            </a:r>
            <a:endParaRPr lang="en-A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172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More verses ...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[Rock beat]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1440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669198"/>
            <a:ext cx="8610600" cy="58477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AU" sz="2200" dirty="0" smtClean="0"/>
              <a:t>                                        Oh, we'll kill the old red rooster, </a:t>
            </a:r>
          </a:p>
          <a:p>
            <a:r>
              <a:rPr lang="en-AU" sz="2200" dirty="0" smtClean="0"/>
              <a:t>                                         when she comes </a:t>
            </a:r>
            <a:r>
              <a:rPr lang="en-AU" sz="2200" dirty="0" smtClean="0">
                <a:solidFill>
                  <a:srgbClr val="C00000"/>
                </a:solidFill>
              </a:rPr>
              <a:t>(chop </a:t>
            </a:r>
            <a:r>
              <a:rPr lang="en-AU" sz="2200" dirty="0" err="1" smtClean="0">
                <a:solidFill>
                  <a:srgbClr val="C00000"/>
                </a:solidFill>
              </a:rPr>
              <a:t>chop</a:t>
            </a:r>
            <a:r>
              <a:rPr lang="en-AU" sz="22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AU" sz="2200" dirty="0" smtClean="0"/>
              <a:t> </a:t>
            </a:r>
          </a:p>
          <a:p>
            <a:endParaRPr lang="en-AU" sz="2200" dirty="0" smtClean="0"/>
          </a:p>
          <a:p>
            <a:r>
              <a:rPr lang="en-AU" sz="2200" dirty="0" smtClean="0"/>
              <a:t>Oh, we'll all have chicken and dumplings when she comes </a:t>
            </a:r>
          </a:p>
          <a:p>
            <a:r>
              <a:rPr lang="en-AU" sz="2200" dirty="0" smtClean="0">
                <a:solidFill>
                  <a:srgbClr val="C00000"/>
                </a:solidFill>
              </a:rPr>
              <a:t>(Yum, yum! / Yuck, yuck!) </a:t>
            </a:r>
            <a:r>
              <a:rPr lang="en-AU" sz="2200" dirty="0" smtClean="0"/>
              <a:t>. . .</a:t>
            </a:r>
          </a:p>
          <a:p>
            <a:r>
              <a:rPr lang="en-AU" sz="2200" dirty="0" smtClean="0"/>
              <a:t>                              </a:t>
            </a:r>
          </a:p>
          <a:p>
            <a:endParaRPr lang="en-AU" sz="2200" dirty="0" smtClean="0"/>
          </a:p>
          <a:p>
            <a:endParaRPr lang="en-AU" sz="2200" dirty="0" smtClean="0"/>
          </a:p>
          <a:p>
            <a:r>
              <a:rPr lang="en-AU" sz="2200" dirty="0" smtClean="0"/>
              <a:t>                                 </a:t>
            </a:r>
            <a:r>
              <a:rPr lang="en-AU" sz="2000" dirty="0" smtClean="0"/>
              <a:t>Oh, we'll all have indigestion when she comes </a:t>
            </a:r>
          </a:p>
          <a:p>
            <a:r>
              <a:rPr lang="en-AU" sz="2200" dirty="0" smtClean="0"/>
              <a:t>                                </a:t>
            </a:r>
            <a:r>
              <a:rPr lang="en-AU" sz="2200" dirty="0" smtClean="0">
                <a:solidFill>
                  <a:srgbClr val="C00000"/>
                </a:solidFill>
              </a:rPr>
              <a:t>(Burp, burp!) </a:t>
            </a:r>
            <a:r>
              <a:rPr lang="en-AU" sz="2200" dirty="0" smtClean="0"/>
              <a:t>. . .</a:t>
            </a:r>
          </a:p>
          <a:p>
            <a:r>
              <a:rPr lang="en-AU" sz="2200" dirty="0" smtClean="0"/>
              <a:t> </a:t>
            </a:r>
          </a:p>
          <a:p>
            <a:r>
              <a:rPr lang="en-AU" sz="2200" dirty="0" smtClean="0"/>
              <a:t>Oh, she'll have to sleep with Grandma when she comes </a:t>
            </a:r>
            <a:r>
              <a:rPr lang="en-AU" sz="2200" dirty="0" smtClean="0">
                <a:solidFill>
                  <a:srgbClr val="C00000"/>
                </a:solidFill>
              </a:rPr>
              <a:t>(Snore, snore!)</a:t>
            </a:r>
            <a:r>
              <a:rPr lang="en-AU" sz="2200" dirty="0" smtClean="0"/>
              <a:t> . . .</a:t>
            </a:r>
          </a:p>
          <a:p>
            <a:r>
              <a:rPr lang="en-AU" sz="2200" dirty="0" smtClean="0"/>
              <a:t>She'll have to sleep with Grandma when she comes </a:t>
            </a:r>
            <a:r>
              <a:rPr lang="en-AU" sz="2200" dirty="0" smtClean="0">
                <a:solidFill>
                  <a:srgbClr val="C00000"/>
                </a:solidFill>
              </a:rPr>
              <a:t>(snore </a:t>
            </a:r>
            <a:r>
              <a:rPr lang="en-AU" sz="2200" dirty="0" err="1" smtClean="0">
                <a:solidFill>
                  <a:srgbClr val="C00000"/>
                </a:solidFill>
              </a:rPr>
              <a:t>snore</a:t>
            </a:r>
            <a:r>
              <a:rPr lang="en-AU" sz="2200" dirty="0" smtClean="0">
                <a:solidFill>
                  <a:srgbClr val="C00000"/>
                </a:solidFill>
              </a:rPr>
              <a:t>, burp </a:t>
            </a:r>
            <a:r>
              <a:rPr lang="en-AU" sz="2200" dirty="0" err="1" smtClean="0">
                <a:solidFill>
                  <a:srgbClr val="C00000"/>
                </a:solidFill>
              </a:rPr>
              <a:t>burp</a:t>
            </a:r>
            <a:r>
              <a:rPr lang="en-AU" sz="2200" dirty="0" smtClean="0">
                <a:solidFill>
                  <a:srgbClr val="C00000"/>
                </a:solidFill>
              </a:rPr>
              <a:t>, yum </a:t>
            </a:r>
            <a:r>
              <a:rPr lang="en-AU" sz="2200" dirty="0" err="1" smtClean="0">
                <a:solidFill>
                  <a:srgbClr val="C00000"/>
                </a:solidFill>
              </a:rPr>
              <a:t>yum</a:t>
            </a:r>
            <a:r>
              <a:rPr lang="en-AU" sz="2200" dirty="0" smtClean="0">
                <a:solidFill>
                  <a:srgbClr val="C00000"/>
                </a:solidFill>
              </a:rPr>
              <a:t>, hack </a:t>
            </a:r>
            <a:r>
              <a:rPr lang="en-AU" sz="2200" dirty="0" err="1" smtClean="0">
                <a:solidFill>
                  <a:srgbClr val="C00000"/>
                </a:solidFill>
              </a:rPr>
              <a:t>hack</a:t>
            </a:r>
            <a:r>
              <a:rPr lang="en-AU" sz="2200" dirty="0" smtClean="0">
                <a:solidFill>
                  <a:srgbClr val="C00000"/>
                </a:solidFill>
              </a:rPr>
              <a:t>, scratch </a:t>
            </a:r>
            <a:r>
              <a:rPr lang="en-AU" sz="2200" dirty="0" err="1" smtClean="0">
                <a:solidFill>
                  <a:srgbClr val="C00000"/>
                </a:solidFill>
              </a:rPr>
              <a:t>scratch</a:t>
            </a:r>
            <a:r>
              <a:rPr lang="en-AU" sz="2200" dirty="0" smtClean="0">
                <a:solidFill>
                  <a:srgbClr val="C00000"/>
                </a:solidFill>
              </a:rPr>
              <a:t>, </a:t>
            </a:r>
            <a:r>
              <a:rPr lang="en-AU" sz="2200" i="1" dirty="0" smtClean="0">
                <a:solidFill>
                  <a:srgbClr val="C00000"/>
                </a:solidFill>
              </a:rPr>
              <a:t>[wolf whistle]</a:t>
            </a:r>
            <a:r>
              <a:rPr lang="en-AU" sz="2200" dirty="0" smtClean="0">
                <a:solidFill>
                  <a:srgbClr val="C00000"/>
                </a:solidFill>
              </a:rPr>
              <a:t>, Hi babe!, Whoa! Back!, </a:t>
            </a:r>
            <a:r>
              <a:rPr lang="en-AU" sz="2200" dirty="0" err="1" smtClean="0">
                <a:solidFill>
                  <a:srgbClr val="C00000"/>
                </a:solidFill>
              </a:rPr>
              <a:t>Whoo</a:t>
            </a:r>
            <a:r>
              <a:rPr lang="en-AU" sz="2200" dirty="0" smtClean="0">
                <a:solidFill>
                  <a:srgbClr val="C00000"/>
                </a:solidFill>
              </a:rPr>
              <a:t> </a:t>
            </a:r>
            <a:r>
              <a:rPr lang="en-AU" sz="2200" dirty="0" err="1" smtClean="0">
                <a:solidFill>
                  <a:srgbClr val="C00000"/>
                </a:solidFill>
              </a:rPr>
              <a:t>Whoo</a:t>
            </a:r>
            <a:r>
              <a:rPr lang="en-AU" sz="2200" dirty="0" smtClean="0">
                <a:solidFill>
                  <a:srgbClr val="C00000"/>
                </a:solidFill>
              </a:rPr>
              <a:t>!)</a:t>
            </a:r>
          </a:p>
        </p:txBody>
      </p:sp>
      <p:pic>
        <p:nvPicPr>
          <p:cNvPr id="3076" name="Picture 4" descr="C:\Users\Ruth\AppData\Local\Microsoft\Windows\Temporary Internet Files\Content.IE5\IDQYU5JW\MC9000204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15861"/>
            <a:ext cx="1447800" cy="162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Ruth\AppData\Local\Microsoft\Windows\Temporary Internet Files\Content.IE5\UF9JOU0N\MC9002151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2057401" cy="139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C:\Users\Ruth\AppData\Local\Microsoft\Windows\Temporary Internet Files\Content.IE5\JDBONU1Z\MP90044434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09801"/>
            <a:ext cx="171695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4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0"/>
            <a:ext cx="7391399" cy="1876232"/>
          </a:xfrm>
        </p:spPr>
        <p:txBody>
          <a:bodyPr/>
          <a:lstStyle/>
          <a:p>
            <a:pPr marL="0" indent="0">
              <a:buNone/>
            </a:pPr>
            <a:r>
              <a:rPr lang="en-AU" b="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Sometimes</a:t>
            </a:r>
            <a:r>
              <a:rPr lang="en-A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you want them to be lively and loud.</a:t>
            </a:r>
            <a:endParaRPr lang="en-A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1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105400"/>
            <a:ext cx="8305800" cy="1600200"/>
          </a:xfrm>
        </p:spPr>
        <p:txBody>
          <a:bodyPr/>
          <a:lstStyle/>
          <a:p>
            <a:r>
              <a:rPr lang="en-A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Sometimes you want them to be settled and quiet</a:t>
            </a:r>
            <a:endParaRPr lang="en-A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432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72168"/>
            <a:ext cx="8442959" cy="1571432"/>
          </a:xfrm>
        </p:spPr>
        <p:txBody>
          <a:bodyPr/>
          <a:lstStyle/>
          <a:p>
            <a:r>
              <a:rPr lang="en-AU" dirty="0" smtClean="0"/>
              <a:t>Maybe </a:t>
            </a:r>
            <a:r>
              <a:rPr lang="en-AU" u="sng" dirty="0" smtClean="0"/>
              <a:t>you</a:t>
            </a:r>
            <a:r>
              <a:rPr lang="en-AU" dirty="0" smtClean="0"/>
              <a:t> could try playing a guitar … (it’s easy!)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9536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2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33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9662986">
            <a:off x="5881773" y="1158263"/>
            <a:ext cx="1354025" cy="10163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81000" y="533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Guitar Chords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0" r="17531" b="8792"/>
          <a:stretch/>
        </p:blipFill>
        <p:spPr bwMode="auto">
          <a:xfrm>
            <a:off x="6493757" y="3581400"/>
            <a:ext cx="19202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/>
          <p:cNvSpPr/>
          <p:nvPr/>
        </p:nvSpPr>
        <p:spPr>
          <a:xfrm rot="20182396">
            <a:off x="5052701" y="2154552"/>
            <a:ext cx="1271754" cy="376250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0583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3439329"/>
            <a:ext cx="5257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Guitar Music</a:t>
            </a:r>
            <a:endParaRPr lang="en-A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1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</TotalTime>
  <Words>1500</Words>
  <Application>Microsoft Office PowerPoint</Application>
  <PresentationFormat>On-screen Show (4:3)</PresentationFormat>
  <Paragraphs>385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Slipstream</vt:lpstr>
      <vt:lpstr>Poetry and Songs</vt:lpstr>
      <vt:lpstr>Why??</vt:lpstr>
      <vt:lpstr>Why??</vt:lpstr>
      <vt:lpstr>Why??</vt:lpstr>
      <vt:lpstr>Sometimes you want them to be lively and loud.</vt:lpstr>
      <vt:lpstr>Sometimes you want them to be settled and quiet</vt:lpstr>
      <vt:lpstr>Maybe you could try playing a guitar … (it’s easy!)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and Songs</dc:title>
  <dc:creator>Acer</dc:creator>
  <cp:lastModifiedBy>Acer</cp:lastModifiedBy>
  <cp:revision>25</cp:revision>
  <dcterms:created xsi:type="dcterms:W3CDTF">2006-08-16T00:00:00Z</dcterms:created>
  <dcterms:modified xsi:type="dcterms:W3CDTF">2012-02-13T06:48:41Z</dcterms:modified>
</cp:coreProperties>
</file>